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6" r:id="rId4"/>
    <p:sldId id="267" r:id="rId5"/>
    <p:sldId id="259" r:id="rId6"/>
    <p:sldId id="260" r:id="rId7"/>
    <p:sldId id="258" r:id="rId8"/>
    <p:sldId id="261" r:id="rId9"/>
    <p:sldId id="262" r:id="rId10"/>
    <p:sldId id="265" r:id="rId11"/>
    <p:sldId id="264" r:id="rId12"/>
    <p:sldId id="263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61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27EA880-0F65-416B-8933-5D81FEBD9C5E}" type="doc">
      <dgm:prSet loTypeId="urn:microsoft.com/office/officeart/2005/8/layout/defaul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EBC3877A-7E5C-40A0-A801-E6CF8B98F06F}">
      <dgm:prSet/>
      <dgm:spPr/>
      <dgm:t>
        <a:bodyPr/>
        <a:lstStyle/>
        <a:p>
          <a:r>
            <a:rPr lang="en-US" dirty="0"/>
            <a:t>Pandas </a:t>
          </a:r>
        </a:p>
        <a:p>
          <a:r>
            <a:rPr lang="en-US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for data manipulation and analysis.</a:t>
          </a:r>
          <a:endParaRPr lang="en-US" dirty="0"/>
        </a:p>
      </dgm:t>
    </dgm:pt>
    <dgm:pt modelId="{79DF0516-8BB0-4916-AE85-30F366E7A30C}" type="parTrans" cxnId="{984CB30A-4223-49E1-9B4D-BD397D3D253E}">
      <dgm:prSet/>
      <dgm:spPr/>
      <dgm:t>
        <a:bodyPr/>
        <a:lstStyle/>
        <a:p>
          <a:endParaRPr lang="en-US"/>
        </a:p>
      </dgm:t>
    </dgm:pt>
    <dgm:pt modelId="{3B1B5056-EA32-4B9C-B2F3-975A061D72C4}" type="sibTrans" cxnId="{984CB30A-4223-49E1-9B4D-BD397D3D253E}">
      <dgm:prSet/>
      <dgm:spPr/>
      <dgm:t>
        <a:bodyPr/>
        <a:lstStyle/>
        <a:p>
          <a:endParaRPr lang="en-US"/>
        </a:p>
      </dgm:t>
    </dgm:pt>
    <dgm:pt modelId="{5A70FAFE-2D39-4B86-9EEB-B9788DDB2148}">
      <dgm:prSet/>
      <dgm:spPr/>
      <dgm:t>
        <a:bodyPr/>
        <a:lstStyle/>
        <a:p>
          <a:r>
            <a:rPr lang="en-US" dirty="0"/>
            <a:t>Matplotlib</a:t>
          </a:r>
        </a:p>
        <a:p>
          <a:r>
            <a:rPr lang="en-US" b="0" i="0" dirty="0"/>
            <a:t>for creating static, animated, and interactive visualizations in various formats.</a:t>
          </a:r>
          <a:endParaRPr lang="en-US" dirty="0"/>
        </a:p>
      </dgm:t>
    </dgm:pt>
    <dgm:pt modelId="{7CAA4B21-5B18-421B-A25C-342AB94256A2}" type="parTrans" cxnId="{95CB7E54-739D-439E-BEFD-FEFF4F548E26}">
      <dgm:prSet/>
      <dgm:spPr/>
      <dgm:t>
        <a:bodyPr/>
        <a:lstStyle/>
        <a:p>
          <a:endParaRPr lang="en-US"/>
        </a:p>
      </dgm:t>
    </dgm:pt>
    <dgm:pt modelId="{CA953A4C-08FF-4E3C-BC10-4694242A06EE}" type="sibTrans" cxnId="{95CB7E54-739D-439E-BEFD-FEFF4F548E26}">
      <dgm:prSet/>
      <dgm:spPr/>
      <dgm:t>
        <a:bodyPr/>
        <a:lstStyle/>
        <a:p>
          <a:endParaRPr lang="en-US"/>
        </a:p>
      </dgm:t>
    </dgm:pt>
    <dgm:pt modelId="{CC7EF516-7AEB-4199-8CE3-F2F778932E1A}">
      <dgm:prSet/>
      <dgm:spPr/>
      <dgm:t>
        <a:bodyPr/>
        <a:lstStyle/>
        <a:p>
          <a:r>
            <a:rPr lang="en-US" dirty="0"/>
            <a:t>Seaborn</a:t>
          </a:r>
        </a:p>
        <a:p>
          <a:r>
            <a:rPr lang="en-US" b="0" i="0" dirty="0"/>
            <a:t>for creating informative and aesthetically pleasing statistical graphics</a:t>
          </a:r>
          <a:endParaRPr lang="en-US" dirty="0"/>
        </a:p>
      </dgm:t>
    </dgm:pt>
    <dgm:pt modelId="{865E8E11-4741-47CA-988D-FAA7D9D5AF68}" type="parTrans" cxnId="{98ED6481-05B6-440F-8654-449E6AAC631A}">
      <dgm:prSet/>
      <dgm:spPr/>
      <dgm:t>
        <a:bodyPr/>
        <a:lstStyle/>
        <a:p>
          <a:endParaRPr lang="en-US"/>
        </a:p>
      </dgm:t>
    </dgm:pt>
    <dgm:pt modelId="{D7112FE2-C552-484C-9D5B-CC196C17AB06}" type="sibTrans" cxnId="{98ED6481-05B6-440F-8654-449E6AAC631A}">
      <dgm:prSet/>
      <dgm:spPr/>
      <dgm:t>
        <a:bodyPr/>
        <a:lstStyle/>
        <a:p>
          <a:endParaRPr lang="en-US"/>
        </a:p>
      </dgm:t>
    </dgm:pt>
    <dgm:pt modelId="{3C2D240E-D960-48E6-83F8-E159FF7899B9}">
      <dgm:prSet/>
      <dgm:spPr/>
      <dgm:t>
        <a:bodyPr/>
        <a:lstStyle/>
        <a:p>
          <a:r>
            <a:rPr lang="en-US" dirty="0"/>
            <a:t>Scikit-Learn</a:t>
          </a:r>
        </a:p>
        <a:p>
          <a:r>
            <a:rPr lang="en-US" b="0" i="0" dirty="0"/>
            <a:t>for implementing various machine learning algorithms and data processing techniques. </a:t>
          </a:r>
          <a:endParaRPr lang="en-US" dirty="0"/>
        </a:p>
      </dgm:t>
    </dgm:pt>
    <dgm:pt modelId="{BBCFB5AB-A035-4F14-9CDC-0EB0AE3764E3}" type="parTrans" cxnId="{BC98DF01-8D97-4CDE-BB45-9E085A924575}">
      <dgm:prSet/>
      <dgm:spPr/>
      <dgm:t>
        <a:bodyPr/>
        <a:lstStyle/>
        <a:p>
          <a:endParaRPr lang="en-US"/>
        </a:p>
      </dgm:t>
    </dgm:pt>
    <dgm:pt modelId="{5BE6CB4F-2D6E-4727-9CE7-E436AEBB8990}" type="sibTrans" cxnId="{BC98DF01-8D97-4CDE-BB45-9E085A924575}">
      <dgm:prSet/>
      <dgm:spPr/>
      <dgm:t>
        <a:bodyPr/>
        <a:lstStyle/>
        <a:p>
          <a:endParaRPr lang="en-US"/>
        </a:p>
      </dgm:t>
    </dgm:pt>
    <dgm:pt modelId="{D4AF44A7-2C8D-494F-AB83-548552B3FB27}">
      <dgm:prSet/>
      <dgm:spPr/>
      <dgm:t>
        <a:bodyPr/>
        <a:lstStyle/>
        <a:p>
          <a:r>
            <a:rPr lang="en-US" dirty="0"/>
            <a:t>NumPy</a:t>
          </a:r>
        </a:p>
        <a:p>
          <a:r>
            <a:rPr lang="en-US" b="0" i="0" dirty="0"/>
            <a:t>for numerical and scientific computing</a:t>
          </a:r>
          <a:endParaRPr lang="en-US" dirty="0"/>
        </a:p>
      </dgm:t>
    </dgm:pt>
    <dgm:pt modelId="{841E0C0C-A958-43D6-B0F4-326D1E64FAFD}" type="parTrans" cxnId="{44F48574-FDBB-4F12-8C3B-AB7839CA7B90}">
      <dgm:prSet/>
      <dgm:spPr/>
      <dgm:t>
        <a:bodyPr/>
        <a:lstStyle/>
        <a:p>
          <a:endParaRPr lang="en-US"/>
        </a:p>
      </dgm:t>
    </dgm:pt>
    <dgm:pt modelId="{E31D4A4F-38EB-492A-9563-6AAF8A9D7CA5}" type="sibTrans" cxnId="{44F48574-FDBB-4F12-8C3B-AB7839CA7B90}">
      <dgm:prSet/>
      <dgm:spPr/>
      <dgm:t>
        <a:bodyPr/>
        <a:lstStyle/>
        <a:p>
          <a:endParaRPr lang="en-US"/>
        </a:p>
      </dgm:t>
    </dgm:pt>
    <dgm:pt modelId="{CE8DB0E3-AFD9-4047-8879-4CA0344EEA9E}">
      <dgm:prSet/>
      <dgm:spPr/>
      <dgm:t>
        <a:bodyPr/>
        <a:lstStyle/>
        <a:p>
          <a:r>
            <a:rPr lang="en-US" dirty="0" smtClean="0"/>
            <a:t>Warning</a:t>
          </a:r>
          <a:endParaRPr lang="en-US" dirty="0"/>
        </a:p>
        <a:p>
          <a:r>
            <a:rPr lang="en-US" b="0" i="0" dirty="0"/>
            <a:t>for </a:t>
          </a:r>
          <a:r>
            <a:rPr lang="en-US" b="0" i="0" dirty="0" smtClean="0"/>
            <a:t>providing warning</a:t>
          </a:r>
          <a:endParaRPr lang="en-US" dirty="0"/>
        </a:p>
      </dgm:t>
    </dgm:pt>
    <dgm:pt modelId="{CBB711A6-7305-4EA9-8103-A56E8E0F3EE3}" type="parTrans" cxnId="{A5D4EE66-7EC6-4E60-AE18-EC606195A7A0}">
      <dgm:prSet/>
      <dgm:spPr/>
      <dgm:t>
        <a:bodyPr/>
        <a:lstStyle/>
        <a:p>
          <a:endParaRPr lang="en-US"/>
        </a:p>
      </dgm:t>
    </dgm:pt>
    <dgm:pt modelId="{7F55B771-B4E8-42BC-9480-E013F982971F}" type="sibTrans" cxnId="{A5D4EE66-7EC6-4E60-AE18-EC606195A7A0}">
      <dgm:prSet/>
      <dgm:spPr/>
      <dgm:t>
        <a:bodyPr/>
        <a:lstStyle/>
        <a:p>
          <a:endParaRPr lang="en-US"/>
        </a:p>
      </dgm:t>
    </dgm:pt>
    <dgm:pt modelId="{5382DF0C-E753-407C-ACCE-0E51BE0E3DD3}" type="pres">
      <dgm:prSet presAssocID="{827EA880-0F65-416B-8933-5D81FEBD9C5E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1014192-05DF-4A66-9918-9749E67F9950}" type="pres">
      <dgm:prSet presAssocID="{EBC3877A-7E5C-40A0-A801-E6CF8B98F06F}" presName="node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3781710-7AF4-4850-8D9D-A630BF1990EA}" type="pres">
      <dgm:prSet presAssocID="{3B1B5056-EA32-4B9C-B2F3-975A061D72C4}" presName="sibTrans" presStyleCnt="0"/>
      <dgm:spPr/>
    </dgm:pt>
    <dgm:pt modelId="{4C8F6CE3-906A-4AF8-9E8E-69A2866803DC}" type="pres">
      <dgm:prSet presAssocID="{5A70FAFE-2D39-4B86-9EEB-B9788DDB2148}" presName="node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2F97F15-717F-436D-AF45-5DD7541563E3}" type="pres">
      <dgm:prSet presAssocID="{CA953A4C-08FF-4E3C-BC10-4694242A06EE}" presName="sibTrans" presStyleCnt="0"/>
      <dgm:spPr/>
    </dgm:pt>
    <dgm:pt modelId="{811A675E-7D43-4042-90DF-FB22C93715CE}" type="pres">
      <dgm:prSet presAssocID="{CC7EF516-7AEB-4199-8CE3-F2F778932E1A}" presName="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72D632F-06A9-45B0-8749-87D0B0F698B7}" type="pres">
      <dgm:prSet presAssocID="{D7112FE2-C552-484C-9D5B-CC196C17AB06}" presName="sibTrans" presStyleCnt="0"/>
      <dgm:spPr/>
    </dgm:pt>
    <dgm:pt modelId="{A689FD3E-FC2A-4D32-B4DC-415D792AB8ED}" type="pres">
      <dgm:prSet presAssocID="{3C2D240E-D960-48E6-83F8-E159FF7899B9}" presName="node" presStyleLbl="node1" presStyleIdx="3" presStyleCnt="6" custLinFactNeighborX="-55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763BE21-00B1-4BA6-BA47-65CA879CD846}" type="pres">
      <dgm:prSet presAssocID="{5BE6CB4F-2D6E-4727-9CE7-E436AEBB8990}" presName="sibTrans" presStyleCnt="0"/>
      <dgm:spPr/>
    </dgm:pt>
    <dgm:pt modelId="{DAC4CAA2-5CB3-4115-BFC6-68EB9999F304}" type="pres">
      <dgm:prSet presAssocID="{D4AF44A7-2C8D-494F-AB83-548552B3FB27}" presName="node" presStyleLbl="node1" presStyleIdx="4" presStyleCnt="6" custLinFactNeighborX="0" custLinFactNeighborY="209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FB89A4B-5F0E-4480-8E4A-897A540B1602}" type="pres">
      <dgm:prSet presAssocID="{E31D4A4F-38EB-492A-9563-6AAF8A9D7CA5}" presName="sibTrans" presStyleCnt="0"/>
      <dgm:spPr/>
    </dgm:pt>
    <dgm:pt modelId="{9C747D8E-B9FA-4BAE-B7BF-729D3A8F3446}" type="pres">
      <dgm:prSet presAssocID="{CE8DB0E3-AFD9-4047-8879-4CA0344EEA9E}" presName="node" presStyleLbl="node1" presStyleIdx="5" presStyleCnt="6" custLinFactNeighborX="0" custLinFactNeighborY="-104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299EF2D-023B-4875-8510-A0C6027FFCC0}" type="presOf" srcId="{5A70FAFE-2D39-4B86-9EEB-B9788DDB2148}" destId="{4C8F6CE3-906A-4AF8-9E8E-69A2866803DC}" srcOrd="0" destOrd="0" presId="urn:microsoft.com/office/officeart/2005/8/layout/default"/>
    <dgm:cxn modelId="{98ED6481-05B6-440F-8654-449E6AAC631A}" srcId="{827EA880-0F65-416B-8933-5D81FEBD9C5E}" destId="{CC7EF516-7AEB-4199-8CE3-F2F778932E1A}" srcOrd="2" destOrd="0" parTransId="{865E8E11-4741-47CA-988D-FAA7D9D5AF68}" sibTransId="{D7112FE2-C552-484C-9D5B-CC196C17AB06}"/>
    <dgm:cxn modelId="{95CB7E54-739D-439E-BEFD-FEFF4F548E26}" srcId="{827EA880-0F65-416B-8933-5D81FEBD9C5E}" destId="{5A70FAFE-2D39-4B86-9EEB-B9788DDB2148}" srcOrd="1" destOrd="0" parTransId="{7CAA4B21-5B18-421B-A25C-342AB94256A2}" sibTransId="{CA953A4C-08FF-4E3C-BC10-4694242A06EE}"/>
    <dgm:cxn modelId="{A5D4EE66-7EC6-4E60-AE18-EC606195A7A0}" srcId="{827EA880-0F65-416B-8933-5D81FEBD9C5E}" destId="{CE8DB0E3-AFD9-4047-8879-4CA0344EEA9E}" srcOrd="5" destOrd="0" parTransId="{CBB711A6-7305-4EA9-8103-A56E8E0F3EE3}" sibTransId="{7F55B771-B4E8-42BC-9480-E013F982971F}"/>
    <dgm:cxn modelId="{0C7186E5-ABFB-4EA5-80B8-4C03D08CA9E5}" type="presOf" srcId="{827EA880-0F65-416B-8933-5D81FEBD9C5E}" destId="{5382DF0C-E753-407C-ACCE-0E51BE0E3DD3}" srcOrd="0" destOrd="0" presId="urn:microsoft.com/office/officeart/2005/8/layout/default"/>
    <dgm:cxn modelId="{AC1B3612-5D3A-4ABB-8339-8C2ADF845424}" type="presOf" srcId="{CC7EF516-7AEB-4199-8CE3-F2F778932E1A}" destId="{811A675E-7D43-4042-90DF-FB22C93715CE}" srcOrd="0" destOrd="0" presId="urn:microsoft.com/office/officeart/2005/8/layout/default"/>
    <dgm:cxn modelId="{0E35D0FB-023A-40F8-8244-51D843DB2C93}" type="presOf" srcId="{D4AF44A7-2C8D-494F-AB83-548552B3FB27}" destId="{DAC4CAA2-5CB3-4115-BFC6-68EB9999F304}" srcOrd="0" destOrd="0" presId="urn:microsoft.com/office/officeart/2005/8/layout/default"/>
    <dgm:cxn modelId="{868376CE-D0A5-4B55-83DC-C85F8D3B3840}" type="presOf" srcId="{EBC3877A-7E5C-40A0-A801-E6CF8B98F06F}" destId="{61014192-05DF-4A66-9918-9749E67F9950}" srcOrd="0" destOrd="0" presId="urn:microsoft.com/office/officeart/2005/8/layout/default"/>
    <dgm:cxn modelId="{44F48574-FDBB-4F12-8C3B-AB7839CA7B90}" srcId="{827EA880-0F65-416B-8933-5D81FEBD9C5E}" destId="{D4AF44A7-2C8D-494F-AB83-548552B3FB27}" srcOrd="4" destOrd="0" parTransId="{841E0C0C-A958-43D6-B0F4-326D1E64FAFD}" sibTransId="{E31D4A4F-38EB-492A-9563-6AAF8A9D7CA5}"/>
    <dgm:cxn modelId="{984CB30A-4223-49E1-9B4D-BD397D3D253E}" srcId="{827EA880-0F65-416B-8933-5D81FEBD9C5E}" destId="{EBC3877A-7E5C-40A0-A801-E6CF8B98F06F}" srcOrd="0" destOrd="0" parTransId="{79DF0516-8BB0-4916-AE85-30F366E7A30C}" sibTransId="{3B1B5056-EA32-4B9C-B2F3-975A061D72C4}"/>
    <dgm:cxn modelId="{BC98DF01-8D97-4CDE-BB45-9E085A924575}" srcId="{827EA880-0F65-416B-8933-5D81FEBD9C5E}" destId="{3C2D240E-D960-48E6-83F8-E159FF7899B9}" srcOrd="3" destOrd="0" parTransId="{BBCFB5AB-A035-4F14-9CDC-0EB0AE3764E3}" sibTransId="{5BE6CB4F-2D6E-4727-9CE7-E436AEBB8990}"/>
    <dgm:cxn modelId="{BF7D8803-5A37-41E3-AFF1-F557C7B8312E}" type="presOf" srcId="{3C2D240E-D960-48E6-83F8-E159FF7899B9}" destId="{A689FD3E-FC2A-4D32-B4DC-415D792AB8ED}" srcOrd="0" destOrd="0" presId="urn:microsoft.com/office/officeart/2005/8/layout/default"/>
    <dgm:cxn modelId="{5631B621-4AE0-4BF1-A89B-FF6712F74979}" type="presOf" srcId="{CE8DB0E3-AFD9-4047-8879-4CA0344EEA9E}" destId="{9C747D8E-B9FA-4BAE-B7BF-729D3A8F3446}" srcOrd="0" destOrd="0" presId="urn:microsoft.com/office/officeart/2005/8/layout/default"/>
    <dgm:cxn modelId="{4614B514-E606-4C63-92EE-BAE2CD3C2815}" type="presParOf" srcId="{5382DF0C-E753-407C-ACCE-0E51BE0E3DD3}" destId="{61014192-05DF-4A66-9918-9749E67F9950}" srcOrd="0" destOrd="0" presId="urn:microsoft.com/office/officeart/2005/8/layout/default"/>
    <dgm:cxn modelId="{D8503FDD-7E3A-4A0F-BCE1-3AD67C5BBD82}" type="presParOf" srcId="{5382DF0C-E753-407C-ACCE-0E51BE0E3DD3}" destId="{F3781710-7AF4-4850-8D9D-A630BF1990EA}" srcOrd="1" destOrd="0" presId="urn:microsoft.com/office/officeart/2005/8/layout/default"/>
    <dgm:cxn modelId="{26925A41-BE1F-4AA8-9B43-14561F13462B}" type="presParOf" srcId="{5382DF0C-E753-407C-ACCE-0E51BE0E3DD3}" destId="{4C8F6CE3-906A-4AF8-9E8E-69A2866803DC}" srcOrd="2" destOrd="0" presId="urn:microsoft.com/office/officeart/2005/8/layout/default"/>
    <dgm:cxn modelId="{8B655B33-2683-465C-8F2E-C2F1A6A65E85}" type="presParOf" srcId="{5382DF0C-E753-407C-ACCE-0E51BE0E3DD3}" destId="{E2F97F15-717F-436D-AF45-5DD7541563E3}" srcOrd="3" destOrd="0" presId="urn:microsoft.com/office/officeart/2005/8/layout/default"/>
    <dgm:cxn modelId="{B28ABA8F-7DE4-4A93-B72A-733B82025803}" type="presParOf" srcId="{5382DF0C-E753-407C-ACCE-0E51BE0E3DD3}" destId="{811A675E-7D43-4042-90DF-FB22C93715CE}" srcOrd="4" destOrd="0" presId="urn:microsoft.com/office/officeart/2005/8/layout/default"/>
    <dgm:cxn modelId="{163D3E2A-3CA9-47F1-B029-598503772EED}" type="presParOf" srcId="{5382DF0C-E753-407C-ACCE-0E51BE0E3DD3}" destId="{672D632F-06A9-45B0-8749-87D0B0F698B7}" srcOrd="5" destOrd="0" presId="urn:microsoft.com/office/officeart/2005/8/layout/default"/>
    <dgm:cxn modelId="{D88EA94B-031E-4E49-9C27-6BB794257547}" type="presParOf" srcId="{5382DF0C-E753-407C-ACCE-0E51BE0E3DD3}" destId="{A689FD3E-FC2A-4D32-B4DC-415D792AB8ED}" srcOrd="6" destOrd="0" presId="urn:microsoft.com/office/officeart/2005/8/layout/default"/>
    <dgm:cxn modelId="{5180CED0-AC8D-4ACC-87C8-8509CF95396D}" type="presParOf" srcId="{5382DF0C-E753-407C-ACCE-0E51BE0E3DD3}" destId="{8763BE21-00B1-4BA6-BA47-65CA879CD846}" srcOrd="7" destOrd="0" presId="urn:microsoft.com/office/officeart/2005/8/layout/default"/>
    <dgm:cxn modelId="{A528A829-9577-4725-B0DC-008F13F183F8}" type="presParOf" srcId="{5382DF0C-E753-407C-ACCE-0E51BE0E3DD3}" destId="{DAC4CAA2-5CB3-4115-BFC6-68EB9999F304}" srcOrd="8" destOrd="0" presId="urn:microsoft.com/office/officeart/2005/8/layout/default"/>
    <dgm:cxn modelId="{FA33F97F-D28A-4BA8-9755-E6B3CE141AED}" type="presParOf" srcId="{5382DF0C-E753-407C-ACCE-0E51BE0E3DD3}" destId="{AFB89A4B-5F0E-4480-8E4A-897A540B1602}" srcOrd="9" destOrd="0" presId="urn:microsoft.com/office/officeart/2005/8/layout/default"/>
    <dgm:cxn modelId="{3FE27D91-0A06-4134-8316-579619D97966}" type="presParOf" srcId="{5382DF0C-E753-407C-ACCE-0E51BE0E3DD3}" destId="{9C747D8E-B9FA-4BAE-B7BF-729D3A8F3446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014192-05DF-4A66-9918-9749E67F9950}">
      <dsp:nvSpPr>
        <dsp:cNvPr id="0" name=""/>
        <dsp:cNvSpPr/>
      </dsp:nvSpPr>
      <dsp:spPr>
        <a:xfrm>
          <a:off x="0" y="89018"/>
          <a:ext cx="3095624" cy="1857375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/>
            <a:t>Pandas </a:t>
          </a:r>
        </a:p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b="0" i="0" kern="1200" dirty="0"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for data manipulation and analysis.</a:t>
          </a:r>
          <a:endParaRPr lang="en-US" sz="2300" kern="1200" dirty="0"/>
        </a:p>
      </dsp:txBody>
      <dsp:txXfrm>
        <a:off x="0" y="89018"/>
        <a:ext cx="3095624" cy="1857375"/>
      </dsp:txXfrm>
    </dsp:sp>
    <dsp:sp modelId="{4C8F6CE3-906A-4AF8-9E8E-69A2866803DC}">
      <dsp:nvSpPr>
        <dsp:cNvPr id="0" name=""/>
        <dsp:cNvSpPr/>
      </dsp:nvSpPr>
      <dsp:spPr>
        <a:xfrm>
          <a:off x="3405187" y="89018"/>
          <a:ext cx="3095624" cy="1857375"/>
        </a:xfrm>
        <a:prstGeom prst="rect">
          <a:avLst/>
        </a:prstGeom>
        <a:solidFill>
          <a:schemeClr val="accent2">
            <a:hueOff val="957616"/>
            <a:satOff val="-2910"/>
            <a:lumOff val="-39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/>
            <a:t>Matplotlib</a:t>
          </a:r>
        </a:p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b="0" i="0" kern="1200" dirty="0"/>
            <a:t>for creating static, animated, and interactive visualizations in various formats.</a:t>
          </a:r>
          <a:endParaRPr lang="en-US" sz="2300" kern="1200" dirty="0"/>
        </a:p>
      </dsp:txBody>
      <dsp:txXfrm>
        <a:off x="3405187" y="89018"/>
        <a:ext cx="3095624" cy="1857375"/>
      </dsp:txXfrm>
    </dsp:sp>
    <dsp:sp modelId="{811A675E-7D43-4042-90DF-FB22C93715CE}">
      <dsp:nvSpPr>
        <dsp:cNvPr id="0" name=""/>
        <dsp:cNvSpPr/>
      </dsp:nvSpPr>
      <dsp:spPr>
        <a:xfrm>
          <a:off x="6810375" y="89018"/>
          <a:ext cx="3095624" cy="1857375"/>
        </a:xfrm>
        <a:prstGeom prst="rect">
          <a:avLst/>
        </a:prstGeom>
        <a:solidFill>
          <a:schemeClr val="accent2">
            <a:hueOff val="1915233"/>
            <a:satOff val="-5820"/>
            <a:lumOff val="-78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/>
            <a:t>Seaborn</a:t>
          </a:r>
        </a:p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b="0" i="0" kern="1200" dirty="0"/>
            <a:t>for creating informative and aesthetically pleasing statistical graphics</a:t>
          </a:r>
          <a:endParaRPr lang="en-US" sz="2300" kern="1200" dirty="0"/>
        </a:p>
      </dsp:txBody>
      <dsp:txXfrm>
        <a:off x="6810375" y="89018"/>
        <a:ext cx="3095624" cy="1857375"/>
      </dsp:txXfrm>
    </dsp:sp>
    <dsp:sp modelId="{A689FD3E-FC2A-4D32-B4DC-415D792AB8ED}">
      <dsp:nvSpPr>
        <dsp:cNvPr id="0" name=""/>
        <dsp:cNvSpPr/>
      </dsp:nvSpPr>
      <dsp:spPr>
        <a:xfrm>
          <a:off x="0" y="2255955"/>
          <a:ext cx="3095624" cy="1857375"/>
        </a:xfrm>
        <a:prstGeom prst="rect">
          <a:avLst/>
        </a:prstGeom>
        <a:solidFill>
          <a:schemeClr val="accent2">
            <a:hueOff val="2872849"/>
            <a:satOff val="-8731"/>
            <a:lumOff val="-118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/>
            <a:t>Scikit-Learn</a:t>
          </a:r>
        </a:p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b="0" i="0" kern="1200" dirty="0"/>
            <a:t>for implementing various machine learning algorithms and data processing techniques. </a:t>
          </a:r>
          <a:endParaRPr lang="en-US" sz="2300" kern="1200" dirty="0"/>
        </a:p>
      </dsp:txBody>
      <dsp:txXfrm>
        <a:off x="0" y="2255955"/>
        <a:ext cx="3095624" cy="1857375"/>
      </dsp:txXfrm>
    </dsp:sp>
    <dsp:sp modelId="{DAC4CAA2-5CB3-4115-BFC6-68EB9999F304}">
      <dsp:nvSpPr>
        <dsp:cNvPr id="0" name=""/>
        <dsp:cNvSpPr/>
      </dsp:nvSpPr>
      <dsp:spPr>
        <a:xfrm>
          <a:off x="3405187" y="2294867"/>
          <a:ext cx="3095624" cy="1857375"/>
        </a:xfrm>
        <a:prstGeom prst="rect">
          <a:avLst/>
        </a:prstGeom>
        <a:solidFill>
          <a:schemeClr val="accent2">
            <a:hueOff val="3830465"/>
            <a:satOff val="-11641"/>
            <a:lumOff val="-157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/>
            <a:t>NumPy</a:t>
          </a:r>
        </a:p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b="0" i="0" kern="1200" dirty="0"/>
            <a:t>for numerical and scientific computing</a:t>
          </a:r>
          <a:endParaRPr lang="en-US" sz="2300" kern="1200" dirty="0"/>
        </a:p>
      </dsp:txBody>
      <dsp:txXfrm>
        <a:off x="3405187" y="2294867"/>
        <a:ext cx="3095624" cy="1857375"/>
      </dsp:txXfrm>
    </dsp:sp>
    <dsp:sp modelId="{9C747D8E-B9FA-4BAE-B7BF-729D3A8F3446}">
      <dsp:nvSpPr>
        <dsp:cNvPr id="0" name=""/>
        <dsp:cNvSpPr/>
      </dsp:nvSpPr>
      <dsp:spPr>
        <a:xfrm>
          <a:off x="6810375" y="2236509"/>
          <a:ext cx="3095624" cy="1857375"/>
        </a:xfrm>
        <a:prstGeom prst="rect">
          <a:avLst/>
        </a:prstGeom>
        <a:solidFill>
          <a:schemeClr val="accent2">
            <a:hueOff val="4788082"/>
            <a:satOff val="-14551"/>
            <a:lumOff val="-196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Warning</a:t>
          </a:r>
          <a:endParaRPr lang="en-US" sz="2300" kern="1200" dirty="0"/>
        </a:p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b="0" i="0" kern="1200" dirty="0"/>
            <a:t>for </a:t>
          </a:r>
          <a:r>
            <a:rPr lang="en-US" sz="2300" b="0" i="0" kern="1200" dirty="0" smtClean="0"/>
            <a:t>providing warning</a:t>
          </a:r>
          <a:endParaRPr lang="en-US" sz="2300" kern="1200" dirty="0"/>
        </a:p>
      </dsp:txBody>
      <dsp:txXfrm>
        <a:off x="6810375" y="2236509"/>
        <a:ext cx="3095624" cy="185737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9/9/2023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9/9/2023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9/9/2023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9/9/2023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0079" y="1074989"/>
            <a:ext cx="8791575" cy="904150"/>
          </a:xfrm>
        </p:spPr>
        <p:txBody>
          <a:bodyPr/>
          <a:lstStyle/>
          <a:p>
            <a:r>
              <a:rPr lang="en-US" dirty="0" smtClean="0"/>
              <a:t>Credit Score Classification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17826" y="5560990"/>
            <a:ext cx="5438775" cy="1187779"/>
          </a:xfrm>
        </p:spPr>
        <p:txBody>
          <a:bodyPr/>
          <a:lstStyle/>
          <a:p>
            <a:r>
              <a:rPr lang="en-US" dirty="0" smtClean="0"/>
              <a:t>Prepared By: Bipin </a:t>
            </a:r>
            <a:r>
              <a:rPr lang="en-US" dirty="0" smtClean="0"/>
              <a:t>Shrestha</a:t>
            </a:r>
            <a:endParaRPr lang="en-US" dirty="0"/>
          </a:p>
        </p:txBody>
      </p:sp>
      <p:pic>
        <p:nvPicPr>
          <p:cNvPr id="2050" name="Picture 2" descr="https://o.remove.bg/downloads/3fbaf30b-de93-436e-8e3f-1b18be86a3c4/1_UDi7KpyFX8gwV1k7aeMS-g-removebg-preview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" t="15846" r="-157" b="-15846"/>
          <a:stretch/>
        </p:blipFill>
        <p:spPr bwMode="auto">
          <a:xfrm>
            <a:off x="3004638" y="2243089"/>
            <a:ext cx="6115050" cy="3705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6171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Actual and prediction</a:t>
            </a:r>
            <a:endParaRPr lang="en-US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1830" y="2097088"/>
            <a:ext cx="4751432" cy="354171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8364" y="2097088"/>
            <a:ext cx="4559047" cy="3541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152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3501" y="0"/>
            <a:ext cx="9905998" cy="1478570"/>
          </a:xfrm>
        </p:spPr>
        <p:txBody>
          <a:bodyPr/>
          <a:lstStyle/>
          <a:p>
            <a:pPr algn="ctr"/>
            <a:r>
              <a:rPr lang="en-US" dirty="0" smtClean="0"/>
              <a:t>Video Demonstration </a:t>
            </a:r>
            <a:endParaRPr lang="en-US" dirty="0"/>
          </a:p>
        </p:txBody>
      </p:sp>
      <p:pic>
        <p:nvPicPr>
          <p:cNvPr id="4" name="bandicam 2023-09-09 19-49-54-418 (online-video-cutter.com)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52499" y="1178356"/>
            <a:ext cx="10287000" cy="5426604"/>
          </a:xfrm>
        </p:spPr>
      </p:pic>
      <p:pic>
        <p:nvPicPr>
          <p:cNvPr id="6148" name="Picture 4" descr="https://o.remove.bg/downloads/3dd72a68-8ba0-4624-8a53-7f2a533b733a/images-removebg-preview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5443" y="202520"/>
            <a:ext cx="1334558" cy="763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https://o.remove.bg/downloads/3dd72a68-8ba0-4624-8a53-7f2a533b733a/images-removebg-preview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864599" y="202520"/>
            <a:ext cx="1270000" cy="802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2988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4345" y="1134534"/>
            <a:ext cx="9905998" cy="4648200"/>
          </a:xfrm>
        </p:spPr>
        <p:txBody>
          <a:bodyPr/>
          <a:lstStyle/>
          <a:p>
            <a:pPr algn="ctr"/>
            <a:r>
              <a:rPr lang="en-US" dirty="0" smtClean="0"/>
              <a:t>Thankyou</a:t>
            </a:r>
            <a:endParaRPr lang="en-US" dirty="0"/>
          </a:p>
        </p:txBody>
      </p:sp>
      <p:pic>
        <p:nvPicPr>
          <p:cNvPr id="4098" name="Picture 2" descr="https://o.remove.bg/downloads/93c19f4e-129d-4024-85f1-1abab0d5ffc2/thai-student-boy-with-namaste-character-pose-vector-45344720-removebg-preview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345" y="1041400"/>
            <a:ext cx="4123267" cy="4123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0376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to credit score classification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algn="just"/>
            <a:r>
              <a:rPr lang="en-US" dirty="0"/>
              <a:t>Credit score classification involves categorizing individuals into different credit score classes based on their credit history and other relevant financial information</a:t>
            </a:r>
            <a:r>
              <a:rPr lang="en-US" dirty="0" smtClean="0"/>
              <a:t>.</a:t>
            </a:r>
          </a:p>
          <a:p>
            <a:pPr algn="just"/>
            <a:r>
              <a:rPr lang="en-US" dirty="0" smtClean="0"/>
              <a:t>These </a:t>
            </a:r>
            <a:r>
              <a:rPr lang="en-US" dirty="0"/>
              <a:t>classes typically range from poor to excellent credit. </a:t>
            </a:r>
            <a:endParaRPr lang="en-US" dirty="0" smtClean="0"/>
          </a:p>
          <a:p>
            <a:pPr algn="just"/>
            <a:r>
              <a:rPr lang="en-US" dirty="0" smtClean="0"/>
              <a:t>Lenders </a:t>
            </a:r>
            <a:r>
              <a:rPr lang="en-US" dirty="0"/>
              <a:t>use these classes to assess the risk associated with lending to a particular borrower. </a:t>
            </a:r>
            <a:endParaRPr lang="en-US" dirty="0" smtClean="0"/>
          </a:p>
          <a:p>
            <a:pPr algn="just"/>
            <a:r>
              <a:rPr lang="en-US" dirty="0" smtClean="0"/>
              <a:t>The </a:t>
            </a:r>
            <a:r>
              <a:rPr lang="en-US" dirty="0"/>
              <a:t>goal of credit score classification with machine learning is to automate and improve this classification process by </a:t>
            </a:r>
            <a:r>
              <a:rPr lang="en-US" dirty="0" smtClean="0"/>
              <a:t>manipulating </a:t>
            </a:r>
            <a:r>
              <a:rPr lang="en-US" dirty="0"/>
              <a:t>historical data and predictive modeling</a:t>
            </a:r>
          </a:p>
        </p:txBody>
      </p:sp>
    </p:spTree>
    <p:extLst>
      <p:ext uri="{BB962C8B-B14F-4D97-AF65-F5344CB8AC3E}">
        <p14:creationId xmlns:p14="http://schemas.microsoft.com/office/powerpoint/2010/main" val="2200091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credit score classification is important?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514350" indent="-514350" algn="just">
              <a:buFont typeface="+mj-lt"/>
              <a:buAutoNum type="romanUcPeriod"/>
            </a:pPr>
            <a:r>
              <a:rPr lang="en-US" dirty="0"/>
              <a:t>Risk Assessment: It helps lenders assess the creditworthiness of borrowers, enabling them to make informed decisions on loan </a:t>
            </a:r>
            <a:r>
              <a:rPr lang="en-US" dirty="0" smtClean="0"/>
              <a:t>approvals. </a:t>
            </a:r>
          </a:p>
          <a:p>
            <a:pPr marL="514350" indent="-514350" algn="just">
              <a:buFont typeface="+mj-lt"/>
              <a:buAutoNum type="romanUcPeriod"/>
            </a:pPr>
            <a:r>
              <a:rPr lang="en-US" dirty="0" smtClean="0"/>
              <a:t>Interest </a:t>
            </a:r>
            <a:r>
              <a:rPr lang="en-US" dirty="0"/>
              <a:t>Rates: Determines the interest rates offered to </a:t>
            </a:r>
            <a:r>
              <a:rPr lang="en-US" dirty="0" smtClean="0"/>
              <a:t>borrowers, </a:t>
            </a:r>
            <a:r>
              <a:rPr lang="en-US" dirty="0"/>
              <a:t>lower credit scores may result in higher interest </a:t>
            </a:r>
            <a:r>
              <a:rPr lang="en-US" dirty="0" smtClean="0"/>
              <a:t>rates.</a:t>
            </a:r>
          </a:p>
          <a:p>
            <a:pPr marL="514350" indent="-514350" algn="just">
              <a:buFont typeface="+mj-lt"/>
              <a:buAutoNum type="romanUcPeriod"/>
            </a:pPr>
            <a:r>
              <a:rPr lang="en-US" dirty="0" smtClean="0"/>
              <a:t>Financial </a:t>
            </a:r>
            <a:r>
              <a:rPr lang="en-US" dirty="0"/>
              <a:t>Inclusion: Facilitates financial inclusion by providing access to credit for individuals with good credit </a:t>
            </a:r>
            <a:r>
              <a:rPr lang="en-US" dirty="0" smtClean="0"/>
              <a:t>histories.</a:t>
            </a:r>
          </a:p>
          <a:p>
            <a:pPr marL="514350" indent="-514350" algn="just">
              <a:buFont typeface="+mj-lt"/>
              <a:buAutoNum type="romanUcPeriod"/>
            </a:pPr>
            <a:r>
              <a:rPr lang="en-US" dirty="0" smtClean="0"/>
              <a:t>Credit </a:t>
            </a:r>
            <a:r>
              <a:rPr lang="en-US" dirty="0"/>
              <a:t>Access: Affects the ability to obtain various types of credit, such as mortgages, credit cards, and personal </a:t>
            </a:r>
            <a:r>
              <a:rPr lang="en-US" dirty="0" smtClean="0"/>
              <a:t>loans.</a:t>
            </a:r>
          </a:p>
          <a:p>
            <a:pPr marL="514350" indent="-514350" algn="just">
              <a:buFont typeface="+mj-lt"/>
              <a:buAutoNum type="romanUcPeriod"/>
            </a:pPr>
            <a:r>
              <a:rPr lang="en-US" dirty="0" smtClean="0"/>
              <a:t>Credit </a:t>
            </a:r>
            <a:r>
              <a:rPr lang="en-US" dirty="0"/>
              <a:t>Limits: Influences the credit limits provided to borrowers, impacting their purchasing power.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236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8347" y="830185"/>
            <a:ext cx="9905998" cy="1478570"/>
          </a:xfrm>
        </p:spPr>
        <p:txBody>
          <a:bodyPr/>
          <a:lstStyle/>
          <a:p>
            <a:r>
              <a:rPr lang="en-US" dirty="0" smtClean="0"/>
              <a:t>Tools used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AC273CD-53BF-43E3-B96D-5F27457FAE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79"/>
          <a:stretch/>
        </p:blipFill>
        <p:spPr>
          <a:xfrm>
            <a:off x="1421868" y="2821940"/>
            <a:ext cx="1363756" cy="143639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2B1DE8A-1765-4A23-AE19-B771B58957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654" b="88462" l="2899" r="92547">
                        <a14:foregroundMark x1="5461" y1="68506" x2="4969" y2="73077"/>
                        <a14:foregroundMark x1="4969" y1="73077" x2="15321" y2="84615"/>
                        <a14:foregroundMark x1="26708" y1="50962" x2="25259" y2="72115"/>
                        <a14:foregroundMark x1="38509" y1="50962" x2="39959" y2="61538"/>
                        <a14:foregroundMark x1="46170" y1="55769" x2="48240" y2="65385"/>
                        <a14:foregroundMark x1="53416" y1="42308" x2="53416" y2="42308"/>
                        <a14:foregroundMark x1="61698" y1="39423" x2="61905" y2="39423"/>
                        <a14:foregroundMark x1="68944" y1="44231" x2="69772" y2="51923"/>
                        <a14:foregroundMark x1="79503" y1="40385" x2="81159" y2="44231"/>
                        <a14:foregroundMark x1="89855" y1="49038" x2="88613" y2="51923"/>
                        <a14:foregroundMark x1="91718" y1="64423" x2="92547" y2="75962"/>
                        <a14:foregroundMark x1="7453" y1="27885" x2="4762" y2="54808"/>
                        <a14:foregroundMark x1="6625" y1="30769" x2="4141" y2="62500"/>
                        <a14:foregroundMark x1="8941" y1="35211" x2="6211" y2="75962"/>
                        <a14:foregroundMark x1="13043" y1="52885" x2="12422" y2="51923"/>
                        <a14:backgroundMark x1="14700" y1="18269" x2="15321" y2="22115"/>
                        <a14:backgroundMark x1="14493" y1="18269" x2="15942" y2="23077"/>
                        <a14:backgroundMark x1="6004" y1="24038" x2="5943" y2="24835"/>
                        <a14:backgroundMark x1="10766" y1="14423" x2="10559" y2="19231"/>
                        <a14:backgroundMark x1="12836" y1="13462" x2="6832" y2="2307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2075" y="3099136"/>
            <a:ext cx="2210384" cy="47594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B5363D2-C673-4A5C-B193-362B7DF4D08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0309" y="2889504"/>
            <a:ext cx="1301269" cy="1301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307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1" y="964540"/>
            <a:ext cx="9905998" cy="1159192"/>
          </a:xfrm>
        </p:spPr>
        <p:txBody>
          <a:bodyPr/>
          <a:lstStyle/>
          <a:p>
            <a:r>
              <a:rPr lang="en-US" dirty="0" smtClean="0"/>
              <a:t>Relation between ML and Credit score classification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696184" y="2436913"/>
            <a:ext cx="1721224" cy="114031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Data collection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2077271" y="4319135"/>
            <a:ext cx="1710466" cy="114031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Data processing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247987" y="2436912"/>
            <a:ext cx="1731981" cy="114031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Feature engineering</a:t>
            </a:r>
            <a:endParaRPr lang="en-US" dirty="0"/>
          </a:p>
        </p:txBody>
      </p:sp>
      <p:cxnSp>
        <p:nvCxnSpPr>
          <p:cNvPr id="7" name="Elbow Connector 6"/>
          <p:cNvCxnSpPr/>
          <p:nvPr/>
        </p:nvCxnSpPr>
        <p:spPr>
          <a:xfrm rot="16200000" flipH="1">
            <a:off x="1163685" y="3898395"/>
            <a:ext cx="1213241" cy="57090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Elbow Connector 7"/>
          <p:cNvCxnSpPr/>
          <p:nvPr/>
        </p:nvCxnSpPr>
        <p:spPr>
          <a:xfrm flipV="1">
            <a:off x="3787737" y="3587002"/>
            <a:ext cx="361278" cy="121324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>
            <a:stCxn id="6" idx="3"/>
            <a:endCxn id="6" idx="3"/>
          </p:cNvCxnSpPr>
          <p:nvPr/>
        </p:nvCxnSpPr>
        <p:spPr>
          <a:xfrm>
            <a:off x="4979968" y="3007068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8" name="Picture 4" descr="https://o.remove.bg/downloads/9c6c87bb-04ef-4656-aaa6-223684d19460/machine-learning-examples-applications-removebg-preview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29" r="21490"/>
          <a:stretch/>
        </p:blipFill>
        <p:spPr bwMode="auto">
          <a:xfrm>
            <a:off x="6172200" y="3273483"/>
            <a:ext cx="2155130" cy="218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8" name="Elbow Connector 17"/>
          <p:cNvCxnSpPr/>
          <p:nvPr/>
        </p:nvCxnSpPr>
        <p:spPr>
          <a:xfrm>
            <a:off x="4979968" y="3019767"/>
            <a:ext cx="1192232" cy="134112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0" name="Picture 6" descr="https://o.remove.bg/downloads/d75b3f36-4e17-43bd-a8c4-35b6ab170c46/brainchart-removebg-preview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61" t="13457" r="11417" b="12898"/>
          <a:stretch/>
        </p:blipFill>
        <p:spPr bwMode="auto">
          <a:xfrm>
            <a:off x="8868682" y="3364493"/>
            <a:ext cx="2832100" cy="2019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7" name="Elbow Connector 36"/>
          <p:cNvCxnSpPr/>
          <p:nvPr/>
        </p:nvCxnSpPr>
        <p:spPr>
          <a:xfrm>
            <a:off x="8734760" y="4361443"/>
            <a:ext cx="12700" cy="12700"/>
          </a:xfrm>
          <a:prstGeom prst="bentConnector3">
            <a:avLst>
              <a:gd name="adj1" fmla="val -40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 flipH="1">
            <a:off x="6273800" y="5596467"/>
            <a:ext cx="19388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Machine Learning</a:t>
            </a:r>
            <a:endParaRPr lang="en-US" dirty="0"/>
          </a:p>
        </p:txBody>
      </p:sp>
      <p:sp>
        <p:nvSpPr>
          <p:cNvPr id="46" name="TextBox 45"/>
          <p:cNvSpPr txBox="1"/>
          <p:nvPr/>
        </p:nvSpPr>
        <p:spPr>
          <a:xfrm flipH="1">
            <a:off x="9912878" y="5579534"/>
            <a:ext cx="1134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Prediction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8109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Libraries Used</a:t>
            </a:r>
          </a:p>
        </p:txBody>
      </p:sp>
      <p:graphicFrame>
        <p:nvGraphicFramePr>
          <p:cNvPr id="4" name="Content Placeholder 2">
            <a:extLst>
              <a:ext uri="{FF2B5EF4-FFF2-40B4-BE49-F238E27FC236}">
                <a16:creationId xmlns:a16="http://schemas.microsoft.com/office/drawing/2014/main" id="{01136483-F4A1-98E2-F0B6-D312994CE75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32960199"/>
              </p:ext>
            </p:extLst>
          </p:nvPr>
        </p:nvGraphicFramePr>
        <p:xfrm>
          <a:off x="1141413" y="1906621"/>
          <a:ext cx="9906000" cy="42023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13442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the dataset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1847654"/>
            <a:ext cx="9905998" cy="3943547"/>
          </a:xfrm>
        </p:spPr>
        <p:txBody>
          <a:bodyPr/>
          <a:lstStyle/>
          <a:p>
            <a:r>
              <a:rPr lang="en-US" dirty="0" smtClean="0"/>
              <a:t>Consists of 100000 samples.</a:t>
            </a:r>
            <a:r>
              <a:rPr lang="en-US" dirty="0"/>
              <a:t> </a:t>
            </a:r>
            <a:endParaRPr lang="en-US" dirty="0" smtClean="0"/>
          </a:p>
          <a:p>
            <a:r>
              <a:rPr lang="en-US" dirty="0" smtClean="0"/>
              <a:t>20 columns of object type.</a:t>
            </a:r>
          </a:p>
          <a:p>
            <a:r>
              <a:rPr lang="en-US" dirty="0" smtClean="0"/>
              <a:t>4 columns of float type.</a:t>
            </a:r>
          </a:p>
          <a:p>
            <a:r>
              <a:rPr lang="en-US" dirty="0" smtClean="0"/>
              <a:t>4 columns of numeric type.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6594" y="1711630"/>
            <a:ext cx="4166648" cy="4344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178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Workflow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845733"/>
            <a:ext cx="9905999" cy="389466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/>
              <a:t>1. Necessary data import </a:t>
            </a:r>
            <a:endParaRPr lang="en-US" sz="1800" dirty="0" smtClean="0"/>
          </a:p>
          <a:p>
            <a:pPr marL="0" indent="0">
              <a:buNone/>
            </a:pPr>
            <a:r>
              <a:rPr lang="en-US" sz="1800" dirty="0" smtClean="0"/>
              <a:t>2</a:t>
            </a:r>
            <a:r>
              <a:rPr lang="en-US" sz="1800" dirty="0"/>
              <a:t>. Data </a:t>
            </a:r>
            <a:r>
              <a:rPr lang="en-US" sz="1800" dirty="0" smtClean="0"/>
              <a:t>load</a:t>
            </a:r>
          </a:p>
          <a:p>
            <a:pPr marL="0" indent="0">
              <a:buNone/>
            </a:pPr>
            <a:r>
              <a:rPr lang="en-US" sz="1800" dirty="0" smtClean="0"/>
              <a:t>3</a:t>
            </a:r>
            <a:r>
              <a:rPr lang="en-US" sz="1800" dirty="0"/>
              <a:t>. EDA </a:t>
            </a:r>
            <a:r>
              <a:rPr lang="en-US" sz="1800" dirty="0" smtClean="0"/>
              <a:t> </a:t>
            </a:r>
          </a:p>
          <a:p>
            <a:pPr marL="0" indent="0">
              <a:buNone/>
            </a:pPr>
            <a:r>
              <a:rPr lang="en-US" sz="1800" dirty="0" smtClean="0"/>
              <a:t> 	</a:t>
            </a:r>
            <a:r>
              <a:rPr lang="en-US" sz="1800" dirty="0" err="1" smtClean="0"/>
              <a:t>i</a:t>
            </a:r>
            <a:r>
              <a:rPr lang="en-US" sz="1800" dirty="0" smtClean="0"/>
              <a:t>. Null-values check (rename/fill)</a:t>
            </a:r>
          </a:p>
          <a:p>
            <a:pPr marL="0" indent="0">
              <a:buNone/>
            </a:pPr>
            <a:r>
              <a:rPr lang="en-US" sz="1800" dirty="0"/>
              <a:t>	</a:t>
            </a:r>
            <a:r>
              <a:rPr lang="en-US" sz="1800" dirty="0" smtClean="0"/>
              <a:t>ii. Duplicated Rows (remove)</a:t>
            </a:r>
          </a:p>
          <a:p>
            <a:pPr marL="0" indent="0">
              <a:buNone/>
            </a:pPr>
            <a:r>
              <a:rPr lang="en-US" sz="1800" dirty="0" smtClean="0"/>
              <a:t>4. Feature Engineering (To know Importance) </a:t>
            </a:r>
          </a:p>
          <a:p>
            <a:pPr marL="0" indent="0">
              <a:buNone/>
            </a:pPr>
            <a:r>
              <a:rPr lang="en-US" sz="1800" dirty="0" smtClean="0"/>
              <a:t>5. Split into independent and dependent features (x, y) </a:t>
            </a:r>
          </a:p>
          <a:p>
            <a:pPr marL="0" indent="0">
              <a:buNone/>
            </a:pPr>
            <a:r>
              <a:rPr lang="en-US" sz="1800" dirty="0" smtClean="0"/>
              <a:t>6. Train-Test Split (</a:t>
            </a:r>
            <a:r>
              <a:rPr lang="en-US" sz="1800" dirty="0" err="1" smtClean="0"/>
              <a:t>x_train</a:t>
            </a:r>
            <a:r>
              <a:rPr lang="en-US" sz="1800" dirty="0" smtClean="0"/>
              <a:t>, </a:t>
            </a:r>
            <a:r>
              <a:rPr lang="en-US" sz="1800" dirty="0" err="1" smtClean="0"/>
              <a:t>x_test</a:t>
            </a:r>
            <a:r>
              <a:rPr lang="en-US" sz="1800" dirty="0" smtClean="0"/>
              <a:t>, </a:t>
            </a:r>
            <a:r>
              <a:rPr lang="en-US" sz="1800" dirty="0" err="1" smtClean="0"/>
              <a:t>y_train</a:t>
            </a:r>
            <a:r>
              <a:rPr lang="en-US" sz="1800" dirty="0" smtClean="0"/>
              <a:t>, </a:t>
            </a:r>
            <a:r>
              <a:rPr lang="en-US" sz="1800" dirty="0" err="1" smtClean="0"/>
              <a:t>y_test</a:t>
            </a:r>
            <a:r>
              <a:rPr lang="en-US" sz="1800" dirty="0" smtClean="0"/>
              <a:t>) </a:t>
            </a:r>
          </a:p>
          <a:p>
            <a:pPr marL="0" indent="0">
              <a:buNone/>
            </a:pPr>
            <a:r>
              <a:rPr lang="en-US" sz="1800" dirty="0"/>
              <a:t>7</a:t>
            </a:r>
            <a:r>
              <a:rPr lang="en-US" sz="1800" dirty="0" smtClean="0"/>
              <a:t>. Fit the data into algorithm</a:t>
            </a:r>
          </a:p>
          <a:p>
            <a:pPr marL="0" indent="0">
              <a:buNone/>
            </a:pPr>
            <a:r>
              <a:rPr lang="en-US" sz="1800" dirty="0"/>
              <a:t>8</a:t>
            </a:r>
            <a:r>
              <a:rPr lang="en-US" sz="1800" dirty="0" smtClean="0"/>
              <a:t>. Check the prediction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027022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preprocessing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3541714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Transformation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 Engineering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Handling Categorical Data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Handling missing data</a:t>
            </a:r>
          </a:p>
        </p:txBody>
      </p:sp>
      <p:pic>
        <p:nvPicPr>
          <p:cNvPr id="3074" name="Picture 2" descr="https://o.remove.bg/downloads/efc21cf1-bdb8-4f23-8010-942c4bacfb0d/seo_cc_what-is-fair-credit-score-11082022-removebg-preview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3508" y="2097088"/>
            <a:ext cx="4645025" cy="2606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5132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359</TotalTime>
  <Words>387</Words>
  <Application>Microsoft Office PowerPoint</Application>
  <PresentationFormat>Widescreen</PresentationFormat>
  <Paragraphs>59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Times New Roman</vt:lpstr>
      <vt:lpstr>Trebuchet MS</vt:lpstr>
      <vt:lpstr>Tw Cen MT</vt:lpstr>
      <vt:lpstr>Circuit</vt:lpstr>
      <vt:lpstr>Credit Score Classification</vt:lpstr>
      <vt:lpstr>Introduction to credit score classification</vt:lpstr>
      <vt:lpstr>Why credit score classification is important?</vt:lpstr>
      <vt:lpstr>Tools used</vt:lpstr>
      <vt:lpstr>Relation between ML and Credit score classification</vt:lpstr>
      <vt:lpstr>Libraries Used</vt:lpstr>
      <vt:lpstr>About the dataset</vt:lpstr>
      <vt:lpstr>Project Workflow</vt:lpstr>
      <vt:lpstr>Data preprocessing</vt:lpstr>
      <vt:lpstr>Actual and prediction</vt:lpstr>
      <vt:lpstr>Video Demonstration </vt:lpstr>
      <vt:lpstr>Thankyou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Credit Score Classification</dc:title>
  <dc:creator>DELL</dc:creator>
  <cp:lastModifiedBy>DELL</cp:lastModifiedBy>
  <cp:revision>28</cp:revision>
  <dcterms:created xsi:type="dcterms:W3CDTF">2023-09-09T09:38:48Z</dcterms:created>
  <dcterms:modified xsi:type="dcterms:W3CDTF">2023-09-09T15:40:01Z</dcterms:modified>
</cp:coreProperties>
</file>

<file path=docProps/thumbnail.jpeg>
</file>